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60" r:id="rId4"/>
    <p:sldId id="262" r:id="rId5"/>
    <p:sldId id="263" r:id="rId6"/>
    <p:sldId id="264" r:id="rId7"/>
    <p:sldId id="267" r:id="rId8"/>
    <p:sldId id="265" r:id="rId9"/>
    <p:sldId id="266" r:id="rId10"/>
    <p:sldId id="270" r:id="rId1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2561" autoAdjust="0"/>
  </p:normalViewPr>
  <p:slideViewPr>
    <p:cSldViewPr snapToGrid="0">
      <p:cViewPr varScale="1">
        <p:scale>
          <a:sx n="102" d="100"/>
          <a:sy n="102" d="100"/>
        </p:scale>
        <p:origin x="1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3DD493-8A18-46B6-9A08-777C769DED1E}" type="datetimeFigureOut">
              <a:rPr lang="cs-CZ" smtClean="0"/>
              <a:t>02.04.2024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213A57-CE8C-4735-869D-E74688AB51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7161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D1F012-B08B-9DCC-41A6-93B7637B0C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92A2A1A5-120B-EC0E-304E-34D0D4A71B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18DB8CA1-CE61-E4E5-91F2-A2599C966F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E3BFBDB-B7CA-87D1-EF49-1891EB071A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213A57-CE8C-4735-869D-E74688AB5179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27327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213A57-CE8C-4735-869D-E74688AB5179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53191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073813-2D5D-4DA3-7A44-786997BA2B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70B06F38-59F6-69DD-6984-B1E6DBA96F9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1B2ED168-B2BF-578D-E1A8-46412DFBFF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AF9AAEB-3611-1A36-3543-0EACF52E2B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213A57-CE8C-4735-869D-E74688AB5179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75117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368C53-5D4E-CC83-50E5-F2EE38F011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FFF34953-098A-6B39-F165-A2F81A6F22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4533EF19-B35C-547D-8CB5-4D0613483D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C0ADD06-0500-A311-E839-DF9890BCCE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213A57-CE8C-4735-869D-E74688AB5179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1398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BDE4DF-3426-ECEA-86E8-E5FC1ED3F2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C958794-C3A1-F75A-62C9-B902B5E737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5068AA4-A611-84FE-2375-0CDC49946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A7315-CA53-483F-91B5-81CB0244F833}" type="datetimeFigureOut">
              <a:rPr lang="cs-CZ" smtClean="0"/>
              <a:t>02.04.2024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74B3218-ED4E-6DB6-FD33-5C984A783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F19346C-7106-E32E-95DA-DA1426F99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FED24-3249-4325-86C7-A2F22CA378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1577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DC3B6F-B63A-BB92-1E07-C0EC24C29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52D5ADC-00E6-32EE-E481-9605EA8A1C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2C46378-D697-B0BA-FA1C-6B2784113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A7315-CA53-483F-91B5-81CB0244F833}" type="datetimeFigureOut">
              <a:rPr lang="cs-CZ" smtClean="0"/>
              <a:t>02.04.2024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876233E-5F08-EFB8-33DA-FD6E5EE1C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AD6473C-0DB0-414E-3195-BCA74C47C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FED24-3249-4325-86C7-A2F22CA378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1451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E61E934E-AA72-533A-1107-9495691B0C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93D13C2B-0E3E-A69D-D75A-7BF0C72782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22CD9BE-B73C-772A-AB71-79C7C67AA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A7315-CA53-483F-91B5-81CB0244F833}" type="datetimeFigureOut">
              <a:rPr lang="cs-CZ" smtClean="0"/>
              <a:t>02.04.2024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093F3B4-1355-9359-4AC3-BC3F10F60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885D3B9-2873-E99B-E0A9-FAC2A8D33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FED24-3249-4325-86C7-A2F22CA378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3609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C7A1F2-2617-BD62-0D5C-E9B8535D9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5926FA2-7201-3E21-CF56-0AE9DD600B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3AF58F7-869B-DB18-BD14-5A1AFAC6D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A7315-CA53-483F-91B5-81CB0244F833}" type="datetimeFigureOut">
              <a:rPr lang="cs-CZ" smtClean="0"/>
              <a:t>02.04.2024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A868A85-B12C-A5AA-DA21-84A172F26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0A02D46-21CB-3F2A-BB12-49A789DAD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FED24-3249-4325-86C7-A2F22CA378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5822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0F41DF-A16A-C839-037F-F54CEFD95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8D6F356-F398-E9EB-86DB-1E006F76B1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DC4D75C-459D-F976-6334-61982BB2A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A7315-CA53-483F-91B5-81CB0244F833}" type="datetimeFigureOut">
              <a:rPr lang="cs-CZ" smtClean="0"/>
              <a:t>02.04.2024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B17B13E-3BF8-4942-F4AA-C1CC78885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34B6C75-E93A-480D-B5BA-B994EFFFF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FED24-3249-4325-86C7-A2F22CA378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0781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104E73-2C25-F58F-6C24-361182065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83404FC-A868-C17E-2881-90085D888E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C405310-9E1C-CF8A-761B-2C62EAC27B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31477C8-244F-D2A4-9031-249890400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A7315-CA53-483F-91B5-81CB0244F833}" type="datetimeFigureOut">
              <a:rPr lang="cs-CZ" smtClean="0"/>
              <a:t>02.04.2024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BDB1C55-5326-734B-98CA-A485174C1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6DA4B1D-479E-22DE-619F-0A0D7499C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FED24-3249-4325-86C7-A2F22CA378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2644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CE6E50-7E27-DE18-E6DB-BBDE39844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6FBEE1A-4D0D-A52A-0D98-405733903F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8368326-6336-FCC8-26F2-09F50D6A82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F0F439D6-D097-AE49-7A6B-F1B85E93BC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830E583B-D4CF-698A-A0CB-C80339D6D3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3115B8BD-C7D4-386A-F1B2-8EFF056EA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A7315-CA53-483F-91B5-81CB0244F833}" type="datetimeFigureOut">
              <a:rPr lang="cs-CZ" smtClean="0"/>
              <a:t>02.04.2024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E71CE43A-E4B9-3474-39FC-41E6FBD52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F5E87776-D550-FC0D-04E2-8AD1AD91E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FED24-3249-4325-86C7-A2F22CA378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6816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AC83F3-D78E-B2D8-0E89-96292DBED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75AAEB25-64B6-DF5C-7235-4499D15A8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A7315-CA53-483F-91B5-81CB0244F833}" type="datetimeFigureOut">
              <a:rPr lang="cs-CZ" smtClean="0"/>
              <a:t>02.04.2024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48B0D15-21A0-A6EC-B9D7-1F908CCA4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5ACEA6B-0184-3DBA-7E12-FDA979087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FED24-3249-4325-86C7-A2F22CA378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4899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B0813F39-817C-75CD-7A1A-3FBF4922F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A7315-CA53-483F-91B5-81CB0244F833}" type="datetimeFigureOut">
              <a:rPr lang="cs-CZ" smtClean="0"/>
              <a:t>02.04.2024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60F9F72-EF22-CF1A-C813-909ED6593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919BE87-8CB5-9A2C-7034-581A904B9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FED24-3249-4325-86C7-A2F22CA378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3543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866866-4A7D-B909-18EE-E6AEC5409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0D9DBA5-947D-D6BB-0115-09E08D06B1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F3A8581-FA1F-AE06-966B-39C33B3FB1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CE1B58E-6BFD-34F9-4156-FA2348C39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A7315-CA53-483F-91B5-81CB0244F833}" type="datetimeFigureOut">
              <a:rPr lang="cs-CZ" smtClean="0"/>
              <a:t>02.04.2024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07FC72F-D8E8-9545-4095-936A4E00E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47EDEC4-0C8A-A8B8-43FD-2137DD372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FED24-3249-4325-86C7-A2F22CA378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0805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F834C9-90BC-E918-04BB-984D01865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073A28A5-301E-648C-733B-1DDA6A6B20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21ECC3C-10E2-0065-5592-2F3932B234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F4ABD08-91E3-7DEA-A5FF-42EC258C0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A7315-CA53-483F-91B5-81CB0244F833}" type="datetimeFigureOut">
              <a:rPr lang="cs-CZ" smtClean="0"/>
              <a:t>02.04.2024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C3C6C05-73D8-C8E4-225D-9911D33C0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8FF4A6E-7287-7653-A5AB-19A5543F2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FED24-3249-4325-86C7-A2F22CA378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405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FA689003-5738-C719-3369-C1DDA2AAF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9940769-9CB2-8DC4-A7AE-4229493402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9A1EE0B-C728-A6A4-459A-BDB55C608F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8A7315-CA53-483F-91B5-81CB0244F833}" type="datetimeFigureOut">
              <a:rPr lang="cs-CZ" smtClean="0"/>
              <a:t>02.04.2024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B36C568-7241-1AA1-5FD3-71F71156DB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14BB255-280B-3B49-3F9B-D71284D227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FED24-3249-4325-86C7-A2F22CA378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2055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8" name="Rectangle 1047">
            <a:extLst>
              <a:ext uri="{FF2B5EF4-FFF2-40B4-BE49-F238E27FC236}">
                <a16:creationId xmlns:a16="http://schemas.microsoft.com/office/drawing/2014/main" id="{55666830-9A19-4E01-8505-D6C7F9AC5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Obsah obrázku venku, auto, budova, Pozemní vozidlo&#10;&#10;Popis byl vytvořen automaticky">
            <a:extLst>
              <a:ext uri="{FF2B5EF4-FFF2-40B4-BE49-F238E27FC236}">
                <a16:creationId xmlns:a16="http://schemas.microsoft.com/office/drawing/2014/main" id="{C127BB67-0D55-3E09-24F2-C3317ED886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61" r="9876" b="-1"/>
          <a:stretch/>
        </p:blipFill>
        <p:spPr bwMode="auto">
          <a:xfrm>
            <a:off x="4110127" y="10"/>
            <a:ext cx="8081873" cy="6857990"/>
          </a:xfrm>
          <a:custGeom>
            <a:avLst/>
            <a:gdLst/>
            <a:ahLst/>
            <a:cxnLst/>
            <a:rect l="l" t="t" r="r" b="b"/>
            <a:pathLst>
              <a:path w="8081873" h="6858000">
                <a:moveTo>
                  <a:pt x="0" y="0"/>
                </a:moveTo>
                <a:lnTo>
                  <a:pt x="8081873" y="0"/>
                </a:lnTo>
                <a:lnTo>
                  <a:pt x="8081873" y="6858000"/>
                </a:lnTo>
                <a:lnTo>
                  <a:pt x="0" y="6858000"/>
                </a:lnTo>
                <a:lnTo>
                  <a:pt x="68897" y="6734633"/>
                </a:lnTo>
                <a:cubicBezTo>
                  <a:pt x="558802" y="5812845"/>
                  <a:pt x="848920" y="4668597"/>
                  <a:pt x="848920" y="3429000"/>
                </a:cubicBezTo>
                <a:cubicBezTo>
                  <a:pt x="848920" y="2189404"/>
                  <a:pt x="558802" y="1045156"/>
                  <a:pt x="68897" y="123368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1050" name="Freeform: Shape 1049">
            <a:extLst>
              <a:ext uri="{FF2B5EF4-FFF2-40B4-BE49-F238E27FC236}">
                <a16:creationId xmlns:a16="http://schemas.microsoft.com/office/drawing/2014/main" id="{AE9FC877-7FB6-4D22-9988-35420644E2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52" name="Freeform: Shape 1051">
            <a:extLst>
              <a:ext uri="{FF2B5EF4-FFF2-40B4-BE49-F238E27FC236}">
                <a16:creationId xmlns:a16="http://schemas.microsoft.com/office/drawing/2014/main" id="{E41809D1-F12E-46BB-B804-5F209D325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E20031B-CE41-46A1-C7EC-43D287C93A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cs-CZ" sz="3600" b="1" dirty="0"/>
              <a:t>Vyhodnocení</a:t>
            </a:r>
            <a:r>
              <a:rPr lang="cs-CZ" sz="3700" b="1" dirty="0"/>
              <a:t> provozu komunitního centra SKÁLA za rok 2023</a:t>
            </a:r>
            <a:br>
              <a:rPr lang="cs-CZ" sz="3700" b="1" dirty="0"/>
            </a:br>
            <a:r>
              <a:rPr lang="cs-CZ" sz="3700" dirty="0"/>
              <a:t>Oblá 54a, Nový Lískovec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8C28A11-87E0-2E57-8511-81A7D72A74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1" y="4872922"/>
            <a:ext cx="3933306" cy="1208141"/>
          </a:xfrm>
        </p:spPr>
        <p:txBody>
          <a:bodyPr>
            <a:normAutofit/>
          </a:bodyPr>
          <a:lstStyle/>
          <a:p>
            <a:pPr algn="l"/>
            <a:r>
              <a:rPr lang="cs-CZ" sz="2000" dirty="0"/>
              <a:t>zpracoval: Robert Braun</a:t>
            </a:r>
          </a:p>
          <a:p>
            <a:pPr algn="l"/>
            <a:r>
              <a:rPr lang="cs-CZ" sz="2000" dirty="0"/>
              <a:t>správce komunitního centra a </a:t>
            </a:r>
            <a:r>
              <a:rPr lang="cs-CZ" sz="2000" dirty="0">
                <a:effectLst/>
                <a:ea typeface="Aptos" panose="020B0004020202020204" pitchFamily="34" charset="0"/>
              </a:rPr>
              <a:t>bytový technik ÚMČ Nový Lískovec</a:t>
            </a:r>
          </a:p>
          <a:p>
            <a:pPr algn="l"/>
            <a:endParaRPr lang="cs-CZ" sz="2000" dirty="0"/>
          </a:p>
        </p:txBody>
      </p:sp>
      <p:sp>
        <p:nvSpPr>
          <p:cNvPr id="1054" name="Rectangle 105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6" name="Rectangle 105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8275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2B0FAB-3A1E-E489-D4B5-7E07EB4453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D3D96-41AA-E46D-D420-E01C70578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36956"/>
          </a:xfrm>
        </p:spPr>
        <p:txBody>
          <a:bodyPr>
            <a:normAutofit/>
          </a:bodyPr>
          <a:lstStyle/>
          <a:p>
            <a:pPr algn="ctr"/>
            <a:r>
              <a:rPr lang="cs-CZ" sz="3200" b="1" u="sng" dirty="0"/>
              <a:t>Celkové vyhodnocení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4DC4402-DA1B-374E-DD9D-CC6B2B0D8B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4357"/>
            <a:ext cx="10515600" cy="49085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1" dirty="0"/>
              <a:t>PROVOZNÍ VÝSLEDEK</a:t>
            </a:r>
            <a:endParaRPr lang="cs-CZ" sz="2000" dirty="0"/>
          </a:p>
          <a:p>
            <a:pPr marL="0" indent="0">
              <a:buNone/>
            </a:pPr>
            <a:r>
              <a:rPr lang="cs-CZ" sz="2000" dirty="0"/>
              <a:t>příjmy v roce 2023                                          1.025.076,59Kč</a:t>
            </a:r>
          </a:p>
          <a:p>
            <a:pPr marL="0" indent="0">
              <a:buNone/>
            </a:pPr>
            <a:r>
              <a:rPr lang="cs-CZ" sz="2000" dirty="0"/>
              <a:t>vydání v </a:t>
            </a:r>
            <a:r>
              <a:rPr lang="cs-CZ" sz="2200" dirty="0"/>
              <a:t>roce</a:t>
            </a:r>
            <a:r>
              <a:rPr lang="cs-CZ" sz="2000" dirty="0"/>
              <a:t> 2023                                             959.318,57Kč</a:t>
            </a:r>
          </a:p>
          <a:p>
            <a:pPr marL="0" indent="0">
              <a:buNone/>
            </a:pPr>
            <a:r>
              <a:rPr lang="cs-CZ" sz="2000" b="1" dirty="0"/>
              <a:t>CELKEM                                                                   65.758,02Kč s DPH</a:t>
            </a:r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r>
              <a:rPr lang="cs-CZ" sz="2000" b="1" dirty="0"/>
              <a:t>CELKOVÝ VÝSLEDEK</a:t>
            </a:r>
          </a:p>
          <a:p>
            <a:pPr marL="0" indent="0">
              <a:buNone/>
            </a:pPr>
            <a:r>
              <a:rPr lang="cs-CZ" sz="2000" dirty="0"/>
              <a:t>včetně odpisu objektu</a:t>
            </a:r>
          </a:p>
          <a:p>
            <a:pPr marL="0" indent="0">
              <a:buNone/>
            </a:pPr>
            <a:r>
              <a:rPr lang="cs-CZ" sz="2000" dirty="0"/>
              <a:t>příjmy v roce 2023                                          1.025.076,59Kč</a:t>
            </a:r>
          </a:p>
          <a:p>
            <a:pPr marL="0" indent="0">
              <a:buNone/>
            </a:pPr>
            <a:r>
              <a:rPr lang="cs-CZ" sz="2000" dirty="0"/>
              <a:t>vydání v roce 2023                                          1.915.634,57Kč</a:t>
            </a:r>
          </a:p>
          <a:p>
            <a:pPr marL="0" indent="0">
              <a:buNone/>
            </a:pPr>
            <a:r>
              <a:rPr lang="cs-CZ" sz="2000" b="1" dirty="0"/>
              <a:t>CELKEM                                                              - 890.557,98Kč s DPH</a:t>
            </a:r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r>
              <a:rPr lang="cs-CZ" sz="2000" dirty="0"/>
              <a:t>Úspora rozpočtu MČ  za pronájem na akce MČ  činila 172.751,70 Kč včetně DPH.</a:t>
            </a:r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BB5943FA-50B0-C9C4-4536-2857A84E1659}"/>
              </a:ext>
            </a:extLst>
          </p:cNvPr>
          <p:cNvSpPr txBox="1"/>
          <p:nvPr/>
        </p:nvSpPr>
        <p:spPr>
          <a:xfrm>
            <a:off x="3883068" y="12150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79536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B6E810-E0AB-57DF-E82E-5F9D9A55F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200" b="1" u="sng" dirty="0"/>
              <a:t>PRONÁJMY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8943CA1-64C5-F2C2-95C2-921F9E9146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Celková doba pronájmů jednotlivých sálů           </a:t>
            </a:r>
            <a:r>
              <a:rPr lang="cs-CZ" sz="2000" b="1" dirty="0"/>
              <a:t>1 445 hodin/rok</a:t>
            </a:r>
          </a:p>
          <a:p>
            <a:endParaRPr lang="cs-CZ" sz="2000" dirty="0"/>
          </a:p>
          <a:p>
            <a:r>
              <a:rPr lang="cs-CZ" sz="2000" dirty="0"/>
              <a:t>dlouhodobé pronájmy                          561 hodin/rok = 229.310,80 Kč </a:t>
            </a:r>
          </a:p>
          <a:p>
            <a:r>
              <a:rPr lang="cs-CZ" sz="2000" dirty="0"/>
              <a:t>krátkodobé pronájmy                           409 hodin/rok = 215.413,28 Kč</a:t>
            </a:r>
          </a:p>
          <a:p>
            <a:r>
              <a:rPr lang="cs-CZ" sz="2000" dirty="0"/>
              <a:t>akce pořádané MČ                                475 hodin/rok = 172.751,70Kč</a:t>
            </a:r>
          </a:p>
          <a:p>
            <a:endParaRPr lang="cs-CZ" sz="2000" dirty="0"/>
          </a:p>
          <a:p>
            <a:r>
              <a:rPr lang="cs-CZ" sz="2000" dirty="0"/>
              <a:t> Celkem příjem za pronájem sálů v roce 2023 činil </a:t>
            </a:r>
            <a:r>
              <a:rPr lang="cs-CZ" sz="2000" b="1" dirty="0"/>
              <a:t>444.724,08 Kč </a:t>
            </a:r>
            <a:r>
              <a:rPr lang="cs-CZ" sz="2000" dirty="0"/>
              <a:t>včetně DPH, městská část ušetřila za pronájem 172.751,70 Kč včetně DPH.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46D6F1D4-3E06-2ABF-2ED9-99AFD38AB3D0}"/>
              </a:ext>
            </a:extLst>
          </p:cNvPr>
          <p:cNvSpPr txBox="1"/>
          <p:nvPr/>
        </p:nvSpPr>
        <p:spPr>
          <a:xfrm>
            <a:off x="838199" y="6308209"/>
            <a:ext cx="51457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Zpracováno na základě podkladů účetního oddělení</a:t>
            </a:r>
          </a:p>
        </p:txBody>
      </p:sp>
    </p:spTree>
    <p:extLst>
      <p:ext uri="{BB962C8B-B14F-4D97-AF65-F5344CB8AC3E}">
        <p14:creationId xmlns:p14="http://schemas.microsoft.com/office/powerpoint/2010/main" val="1845829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1A789B7-F26E-394C-B8FF-E81C276CD4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61" name="Rectangle 1060">
            <a:extLst>
              <a:ext uri="{FF2B5EF4-FFF2-40B4-BE49-F238E27FC236}">
                <a16:creationId xmlns:a16="http://schemas.microsoft.com/office/drawing/2014/main" id="{55666830-9A19-4E01-8505-D6C7F9AC5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4700376-8BD0-30D2-6C2F-682AFE2C8B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3" r="5783"/>
          <a:stretch/>
        </p:blipFill>
        <p:spPr bwMode="auto">
          <a:xfrm>
            <a:off x="4110127" y="10"/>
            <a:ext cx="8081873" cy="6857990"/>
          </a:xfrm>
          <a:custGeom>
            <a:avLst/>
            <a:gdLst/>
            <a:ahLst/>
            <a:cxnLst/>
            <a:rect l="l" t="t" r="r" b="b"/>
            <a:pathLst>
              <a:path w="8081873" h="6858000">
                <a:moveTo>
                  <a:pt x="0" y="0"/>
                </a:moveTo>
                <a:lnTo>
                  <a:pt x="8081873" y="0"/>
                </a:lnTo>
                <a:lnTo>
                  <a:pt x="8081873" y="6858000"/>
                </a:lnTo>
                <a:lnTo>
                  <a:pt x="0" y="6858000"/>
                </a:lnTo>
                <a:lnTo>
                  <a:pt x="68897" y="6734633"/>
                </a:lnTo>
                <a:cubicBezTo>
                  <a:pt x="558802" y="5812845"/>
                  <a:pt x="848920" y="4668597"/>
                  <a:pt x="848920" y="3429000"/>
                </a:cubicBezTo>
                <a:cubicBezTo>
                  <a:pt x="848920" y="2189404"/>
                  <a:pt x="558802" y="1045156"/>
                  <a:pt x="68897" y="123368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1063" name="Freeform: Shape 1062">
            <a:extLst>
              <a:ext uri="{FF2B5EF4-FFF2-40B4-BE49-F238E27FC236}">
                <a16:creationId xmlns:a16="http://schemas.microsoft.com/office/drawing/2014/main" id="{AE9FC877-7FB6-4D22-9988-35420644E2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65" name="Freeform: Shape 1064">
            <a:extLst>
              <a:ext uri="{FF2B5EF4-FFF2-40B4-BE49-F238E27FC236}">
                <a16:creationId xmlns:a16="http://schemas.microsoft.com/office/drawing/2014/main" id="{E41809D1-F12E-46BB-B804-5F209D325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83FAB95-3508-B273-281C-5C1FB753B6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cs-CZ" sz="3200" b="1" dirty="0"/>
              <a:t>VELKÝ SÁL</a:t>
            </a:r>
            <a:endParaRPr lang="cs-CZ" sz="3200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7CD8703-F25E-1C0F-B175-FAE2CA359F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1" y="4872922"/>
            <a:ext cx="3933306" cy="1690716"/>
          </a:xfrm>
        </p:spPr>
        <p:txBody>
          <a:bodyPr>
            <a:normAutofit/>
          </a:bodyPr>
          <a:lstStyle/>
          <a:p>
            <a:pPr algn="l"/>
            <a:r>
              <a:rPr lang="cs-CZ" sz="2000" dirty="0"/>
              <a:t>Celková roční doba pronájmů byla 590hodin, což činilo 40,83% z celkového objemu pronájmů komunitního centra.</a:t>
            </a:r>
            <a:endParaRPr lang="en-US" sz="2000" dirty="0"/>
          </a:p>
          <a:p>
            <a:pPr algn="l"/>
            <a:endParaRPr lang="cs-CZ" sz="2000" dirty="0"/>
          </a:p>
        </p:txBody>
      </p:sp>
      <p:sp>
        <p:nvSpPr>
          <p:cNvPr id="1067" name="Rectangle 1066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69" name="Rectangle 1068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6191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EB93AEF-F3F2-1AF3-9138-6F802E58D2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74" name="Rectangle 1073">
            <a:extLst>
              <a:ext uri="{FF2B5EF4-FFF2-40B4-BE49-F238E27FC236}">
                <a16:creationId xmlns:a16="http://schemas.microsoft.com/office/drawing/2014/main" id="{55666830-9A19-4E01-8505-D6C7F9AC5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Obrázek 6" descr="Obsah obrázku interiér, nábytek, zeď, Podlahová krytina&#10;&#10;Popis byl vytvořen automaticky">
            <a:extLst>
              <a:ext uri="{FF2B5EF4-FFF2-40B4-BE49-F238E27FC236}">
                <a16:creationId xmlns:a16="http://schemas.microsoft.com/office/drawing/2014/main" id="{C34BB3B7-79E9-B083-F3F5-DFE4808DEE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616"/>
          <a:stretch/>
        </p:blipFill>
        <p:spPr>
          <a:xfrm>
            <a:off x="4110127" y="10"/>
            <a:ext cx="8081873" cy="6857990"/>
          </a:xfrm>
          <a:custGeom>
            <a:avLst/>
            <a:gdLst/>
            <a:ahLst/>
            <a:cxnLst/>
            <a:rect l="l" t="t" r="r" b="b"/>
            <a:pathLst>
              <a:path w="8081873" h="6858000">
                <a:moveTo>
                  <a:pt x="0" y="0"/>
                </a:moveTo>
                <a:lnTo>
                  <a:pt x="8081873" y="0"/>
                </a:lnTo>
                <a:lnTo>
                  <a:pt x="8081873" y="6858000"/>
                </a:lnTo>
                <a:lnTo>
                  <a:pt x="0" y="6858000"/>
                </a:lnTo>
                <a:lnTo>
                  <a:pt x="68897" y="6734633"/>
                </a:lnTo>
                <a:cubicBezTo>
                  <a:pt x="558802" y="5812845"/>
                  <a:pt x="848920" y="4668597"/>
                  <a:pt x="848920" y="3429000"/>
                </a:cubicBezTo>
                <a:cubicBezTo>
                  <a:pt x="848920" y="2189404"/>
                  <a:pt x="558802" y="1045156"/>
                  <a:pt x="68897" y="123368"/>
                </a:cubicBezTo>
                <a:close/>
              </a:path>
            </a:pathLst>
          </a:custGeom>
        </p:spPr>
      </p:pic>
      <p:sp useBgFill="1">
        <p:nvSpPr>
          <p:cNvPr id="1076" name="Freeform: Shape 1075">
            <a:extLst>
              <a:ext uri="{FF2B5EF4-FFF2-40B4-BE49-F238E27FC236}">
                <a16:creationId xmlns:a16="http://schemas.microsoft.com/office/drawing/2014/main" id="{AE9FC877-7FB6-4D22-9988-35420644E2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78" name="Freeform: Shape 1077">
            <a:extLst>
              <a:ext uri="{FF2B5EF4-FFF2-40B4-BE49-F238E27FC236}">
                <a16:creationId xmlns:a16="http://schemas.microsoft.com/office/drawing/2014/main" id="{E41809D1-F12E-46BB-B804-5F209D325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326CA70-0E90-0891-1D95-74C3A84935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cs-CZ" sz="3200" b="1" dirty="0"/>
              <a:t>MALÝ SÁL</a:t>
            </a:r>
            <a:endParaRPr lang="cs-CZ" sz="3200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D2F2357-CE5B-7DFA-079D-46AE0F2949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1" y="4872922"/>
            <a:ext cx="3933306" cy="1754348"/>
          </a:xfrm>
        </p:spPr>
        <p:txBody>
          <a:bodyPr>
            <a:normAutofit/>
          </a:bodyPr>
          <a:lstStyle/>
          <a:p>
            <a:pPr algn="l"/>
            <a:r>
              <a:rPr lang="cs-CZ" sz="2000" dirty="0"/>
              <a:t>Celková roční doba pronájmů byla 357hodin, což činilo 24,71% z celkového objemu pronájmů komunitního centra.</a:t>
            </a:r>
            <a:endParaRPr lang="en-US" sz="2000" dirty="0"/>
          </a:p>
          <a:p>
            <a:pPr algn="l"/>
            <a:endParaRPr lang="cs-CZ" sz="2000" dirty="0"/>
          </a:p>
        </p:txBody>
      </p:sp>
      <p:sp>
        <p:nvSpPr>
          <p:cNvPr id="1080" name="Rectangle 1079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82" name="Rectangle 1081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5477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D6CA9FD-75C5-F301-9B65-4E4D5084EB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74" name="Rectangle 1073">
            <a:extLst>
              <a:ext uri="{FF2B5EF4-FFF2-40B4-BE49-F238E27FC236}">
                <a16:creationId xmlns:a16="http://schemas.microsoft.com/office/drawing/2014/main" id="{2DA40F90-68FD-D1D5-E580-F335BF5D3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75B57BE8-B8D9-D199-210E-7FF40B5BBE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3" r="5783"/>
          <a:stretch/>
        </p:blipFill>
        <p:spPr>
          <a:xfrm>
            <a:off x="4110127" y="10"/>
            <a:ext cx="8081873" cy="6857990"/>
          </a:xfrm>
          <a:custGeom>
            <a:avLst/>
            <a:gdLst/>
            <a:ahLst/>
            <a:cxnLst/>
            <a:rect l="l" t="t" r="r" b="b"/>
            <a:pathLst>
              <a:path w="8081873" h="6858000">
                <a:moveTo>
                  <a:pt x="0" y="0"/>
                </a:moveTo>
                <a:lnTo>
                  <a:pt x="8081873" y="0"/>
                </a:lnTo>
                <a:lnTo>
                  <a:pt x="8081873" y="6858000"/>
                </a:lnTo>
                <a:lnTo>
                  <a:pt x="0" y="6858000"/>
                </a:lnTo>
                <a:lnTo>
                  <a:pt x="68897" y="6734633"/>
                </a:lnTo>
                <a:cubicBezTo>
                  <a:pt x="558802" y="5812845"/>
                  <a:pt x="848920" y="4668597"/>
                  <a:pt x="848920" y="3429000"/>
                </a:cubicBezTo>
                <a:cubicBezTo>
                  <a:pt x="848920" y="2189404"/>
                  <a:pt x="558802" y="1045156"/>
                  <a:pt x="68897" y="123368"/>
                </a:cubicBezTo>
                <a:close/>
              </a:path>
            </a:pathLst>
          </a:custGeom>
        </p:spPr>
      </p:pic>
      <p:sp useBgFill="1">
        <p:nvSpPr>
          <p:cNvPr id="1076" name="Freeform: Shape 1075">
            <a:extLst>
              <a:ext uri="{FF2B5EF4-FFF2-40B4-BE49-F238E27FC236}">
                <a16:creationId xmlns:a16="http://schemas.microsoft.com/office/drawing/2014/main" id="{EC43E573-A68B-4008-E51D-A2D7C5A39F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78" name="Freeform: Shape 1077">
            <a:extLst>
              <a:ext uri="{FF2B5EF4-FFF2-40B4-BE49-F238E27FC236}">
                <a16:creationId xmlns:a16="http://schemas.microsoft.com/office/drawing/2014/main" id="{8E0BEDB4-46B4-F80C-3F58-EF509C5F7D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D66149D-2A95-D9AB-690F-7E7A238CCC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cs-CZ" sz="3200" b="1" dirty="0"/>
              <a:t>ZKUŠEBNA</a:t>
            </a:r>
            <a:endParaRPr lang="cs-CZ" sz="3200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10AA261-77F6-39BB-3D39-DDBFDD7513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1" y="4872922"/>
            <a:ext cx="3933306" cy="1966780"/>
          </a:xfrm>
        </p:spPr>
        <p:txBody>
          <a:bodyPr>
            <a:normAutofit/>
          </a:bodyPr>
          <a:lstStyle/>
          <a:p>
            <a:pPr algn="l"/>
            <a:r>
              <a:rPr lang="cs-CZ" sz="2000" dirty="0"/>
              <a:t>Celková roční doba pronájmů byla 193hodin, což činilo 13,36% z celkového objemu pronájmů komunitního centra.</a:t>
            </a:r>
            <a:endParaRPr lang="en-US" sz="2000" dirty="0"/>
          </a:p>
          <a:p>
            <a:pPr algn="l"/>
            <a:endParaRPr lang="cs-CZ" sz="2000" dirty="0"/>
          </a:p>
        </p:txBody>
      </p:sp>
      <p:sp>
        <p:nvSpPr>
          <p:cNvPr id="1080" name="Rectangle 1079">
            <a:extLst>
              <a:ext uri="{FF2B5EF4-FFF2-40B4-BE49-F238E27FC236}">
                <a16:creationId xmlns:a16="http://schemas.microsoft.com/office/drawing/2014/main" id="{E8ED2612-1A7D-5FF5-DDC4-80C73C3E7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82" name="Rectangle 1081">
            <a:extLst>
              <a:ext uri="{FF2B5EF4-FFF2-40B4-BE49-F238E27FC236}">
                <a16:creationId xmlns:a16="http://schemas.microsoft.com/office/drawing/2014/main" id="{A990FA22-9829-CE5C-2E7B-E8371E05A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1884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59BC8C9-E91A-E485-D65B-F0CD3E291D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74" name="Rectangle 1073">
            <a:extLst>
              <a:ext uri="{FF2B5EF4-FFF2-40B4-BE49-F238E27FC236}">
                <a16:creationId xmlns:a16="http://schemas.microsoft.com/office/drawing/2014/main" id="{C45A349D-CBB5-94EE-C6A3-8B066963C5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F37FEE8E-0D1E-D2A6-B56C-9A53E61BFE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3" r="5783"/>
          <a:stretch/>
        </p:blipFill>
        <p:spPr>
          <a:xfrm>
            <a:off x="4110127" y="10"/>
            <a:ext cx="8081873" cy="6857990"/>
          </a:xfrm>
          <a:custGeom>
            <a:avLst/>
            <a:gdLst/>
            <a:ahLst/>
            <a:cxnLst/>
            <a:rect l="l" t="t" r="r" b="b"/>
            <a:pathLst>
              <a:path w="8081873" h="6858000">
                <a:moveTo>
                  <a:pt x="0" y="0"/>
                </a:moveTo>
                <a:lnTo>
                  <a:pt x="8081873" y="0"/>
                </a:lnTo>
                <a:lnTo>
                  <a:pt x="8081873" y="6858000"/>
                </a:lnTo>
                <a:lnTo>
                  <a:pt x="0" y="6858000"/>
                </a:lnTo>
                <a:lnTo>
                  <a:pt x="68897" y="6734633"/>
                </a:lnTo>
                <a:cubicBezTo>
                  <a:pt x="558802" y="5812845"/>
                  <a:pt x="848920" y="4668597"/>
                  <a:pt x="848920" y="3429000"/>
                </a:cubicBezTo>
                <a:cubicBezTo>
                  <a:pt x="848920" y="2189404"/>
                  <a:pt x="558802" y="1045156"/>
                  <a:pt x="68897" y="123368"/>
                </a:cubicBezTo>
                <a:close/>
              </a:path>
            </a:pathLst>
          </a:custGeom>
        </p:spPr>
      </p:pic>
      <p:sp useBgFill="1">
        <p:nvSpPr>
          <p:cNvPr id="1076" name="Freeform: Shape 1075">
            <a:extLst>
              <a:ext uri="{FF2B5EF4-FFF2-40B4-BE49-F238E27FC236}">
                <a16:creationId xmlns:a16="http://schemas.microsoft.com/office/drawing/2014/main" id="{80F6D269-B0FC-AA85-63BD-216524099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78" name="Freeform: Shape 1077">
            <a:extLst>
              <a:ext uri="{FF2B5EF4-FFF2-40B4-BE49-F238E27FC236}">
                <a16:creationId xmlns:a16="http://schemas.microsoft.com/office/drawing/2014/main" id="{0B92570A-8083-F3AA-3B80-94B6BAE582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D18FDF5-82BD-80B7-4B80-05B6D12102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cs-CZ" sz="3200" b="1" dirty="0"/>
              <a:t>KLUBOVNA</a:t>
            </a:r>
            <a:endParaRPr lang="cs-CZ" sz="3200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7107E61-45A7-2405-6BA3-A396E55530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1" y="4872922"/>
            <a:ext cx="3933306" cy="1985078"/>
          </a:xfrm>
        </p:spPr>
        <p:txBody>
          <a:bodyPr>
            <a:normAutofit/>
          </a:bodyPr>
          <a:lstStyle/>
          <a:p>
            <a:pPr algn="l"/>
            <a:r>
              <a:rPr lang="cs-CZ" sz="2000" dirty="0"/>
              <a:t>Celková roční doba pronájmů byla 305hodin, což činilo 21,11% z celkového objemu pronájmů komunitního centra.</a:t>
            </a:r>
            <a:endParaRPr lang="en-US" sz="2000" dirty="0"/>
          </a:p>
          <a:p>
            <a:pPr algn="l"/>
            <a:endParaRPr lang="cs-CZ" sz="2000" dirty="0"/>
          </a:p>
        </p:txBody>
      </p:sp>
      <p:sp>
        <p:nvSpPr>
          <p:cNvPr id="1080" name="Rectangle 1079">
            <a:extLst>
              <a:ext uri="{FF2B5EF4-FFF2-40B4-BE49-F238E27FC236}">
                <a16:creationId xmlns:a16="http://schemas.microsoft.com/office/drawing/2014/main" id="{B84EC1DF-A9C4-0F5E-1DC4-D3F32FEBF8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82" name="Rectangle 1081">
            <a:extLst>
              <a:ext uri="{FF2B5EF4-FFF2-40B4-BE49-F238E27FC236}">
                <a16:creationId xmlns:a16="http://schemas.microsoft.com/office/drawing/2014/main" id="{61D08B50-EB3C-5C90-9B04-02DF4A246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3207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670F81-FF16-E441-C10B-04893520FA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41DEDB-9164-F89A-40FE-6CDFFD3D2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36956"/>
          </a:xfrm>
        </p:spPr>
        <p:txBody>
          <a:bodyPr>
            <a:normAutofit/>
          </a:bodyPr>
          <a:lstStyle/>
          <a:p>
            <a:pPr algn="ctr"/>
            <a:r>
              <a:rPr lang="cs-CZ" sz="3600" b="1" u="sng" dirty="0"/>
              <a:t> </a:t>
            </a:r>
            <a:r>
              <a:rPr lang="cs-CZ" sz="3200" b="1" u="sng" dirty="0"/>
              <a:t>Příjmy</a:t>
            </a:r>
            <a:r>
              <a:rPr lang="cs-CZ" sz="3600" b="1" u="sng" dirty="0"/>
              <a:t> 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3A49709A-98B4-532B-D70A-375C9206C51C}"/>
              </a:ext>
            </a:extLst>
          </p:cNvPr>
          <p:cNvSpPr txBox="1"/>
          <p:nvPr/>
        </p:nvSpPr>
        <p:spPr>
          <a:xfrm>
            <a:off x="3883068" y="12150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25D14314-EB55-11F1-EB22-150FBE64263B}"/>
              </a:ext>
            </a:extLst>
          </p:cNvPr>
          <p:cNvSpPr txBox="1"/>
          <p:nvPr/>
        </p:nvSpPr>
        <p:spPr>
          <a:xfrm>
            <a:off x="838200" y="1305447"/>
            <a:ext cx="1051560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- </a:t>
            </a:r>
            <a:r>
              <a:rPr lang="cs-CZ" sz="2000" dirty="0"/>
              <a:t>Dlouhodobý pronájem                                               229.310,80Kč</a:t>
            </a:r>
          </a:p>
          <a:p>
            <a:r>
              <a:rPr lang="cs-CZ" sz="2000" dirty="0"/>
              <a:t>- Krátkodobý pronájem                                                 215.413,28Kč</a:t>
            </a:r>
          </a:p>
          <a:p>
            <a:r>
              <a:rPr lang="cs-CZ" sz="2000" dirty="0"/>
              <a:t>- Kavárna pronájem                                                       301.655,00Kč</a:t>
            </a:r>
          </a:p>
          <a:p>
            <a:r>
              <a:rPr lang="cs-CZ" sz="2000" dirty="0"/>
              <a:t>- Skleník pronájem                                                           66.017,60Kč</a:t>
            </a:r>
          </a:p>
          <a:p>
            <a:r>
              <a:rPr lang="cs-CZ" sz="2000" dirty="0"/>
              <a:t>- Kavárna elektřina vyúčtování                                    124.458,50Kč</a:t>
            </a:r>
          </a:p>
          <a:p>
            <a:r>
              <a:rPr lang="cs-CZ" sz="2000" dirty="0"/>
              <a:t>- Kavárna teplo vyúčtování                                             41.914,31Kč</a:t>
            </a:r>
          </a:p>
          <a:p>
            <a:r>
              <a:rPr lang="cs-CZ" sz="2000" dirty="0"/>
              <a:t>- Kavárna vodné vyúčtování                                           31.689,08Kč</a:t>
            </a:r>
          </a:p>
          <a:p>
            <a:r>
              <a:rPr lang="cs-CZ" sz="2000" dirty="0"/>
              <a:t>- Kavárna výtah vyúčtování                                               9.209,31Kč</a:t>
            </a:r>
          </a:p>
          <a:p>
            <a:r>
              <a:rPr lang="cs-CZ" sz="2000" dirty="0"/>
              <a:t>- Kavárna ostraha vyúčtování                                           4.561,70Kč</a:t>
            </a:r>
          </a:p>
          <a:p>
            <a:r>
              <a:rPr lang="cs-CZ" sz="2000" dirty="0"/>
              <a:t>- Kavárna svoz odpadu vyúčtování                                      847,01Kč</a:t>
            </a:r>
          </a:p>
          <a:p>
            <a:endParaRPr lang="cs-CZ" sz="2000" dirty="0"/>
          </a:p>
          <a:p>
            <a:r>
              <a:rPr lang="cs-CZ" sz="2000" b="1" dirty="0"/>
              <a:t>CELKEM                                                                          1.025.076,59Kč   </a:t>
            </a:r>
          </a:p>
        </p:txBody>
      </p:sp>
    </p:spTree>
    <p:extLst>
      <p:ext uri="{BB962C8B-B14F-4D97-AF65-F5344CB8AC3E}">
        <p14:creationId xmlns:p14="http://schemas.microsoft.com/office/powerpoint/2010/main" val="2615512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2F7582-C97D-0773-EC08-8498F68154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53CBCA-16A7-2DC7-0D37-9E455F4F8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36956"/>
          </a:xfrm>
        </p:spPr>
        <p:txBody>
          <a:bodyPr>
            <a:normAutofit/>
          </a:bodyPr>
          <a:lstStyle/>
          <a:p>
            <a:pPr algn="ctr"/>
            <a:r>
              <a:rPr lang="cs-CZ" sz="3200" b="1" u="sng" dirty="0"/>
              <a:t>Náklady</a:t>
            </a:r>
            <a:r>
              <a:rPr lang="cs-CZ" sz="3600" b="1" u="sng" dirty="0"/>
              <a:t>  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5ABCBFE9-5B0B-2581-57FC-7473D3F729E2}"/>
              </a:ext>
            </a:extLst>
          </p:cNvPr>
          <p:cNvSpPr txBox="1"/>
          <p:nvPr/>
        </p:nvSpPr>
        <p:spPr>
          <a:xfrm>
            <a:off x="838200" y="1318319"/>
            <a:ext cx="1051560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                                                 </a:t>
            </a:r>
          </a:p>
          <a:p>
            <a:r>
              <a:rPr lang="cs-CZ" dirty="0"/>
              <a:t>- </a:t>
            </a:r>
            <a:r>
              <a:rPr lang="cs-CZ" sz="2000" dirty="0"/>
              <a:t>Elektřina                                                                         229.662,00Kč</a:t>
            </a:r>
          </a:p>
          <a:p>
            <a:r>
              <a:rPr lang="cs-CZ" sz="2000" dirty="0"/>
              <a:t>- Voda                                                                                  46.805,00Kč</a:t>
            </a:r>
          </a:p>
          <a:p>
            <a:r>
              <a:rPr lang="cs-CZ" sz="2000" dirty="0"/>
              <a:t>- Topení                                                                             128.326,00Kč</a:t>
            </a:r>
          </a:p>
          <a:p>
            <a:r>
              <a:rPr lang="cs-CZ" sz="2000" dirty="0"/>
              <a:t>- Mzdové náklady                                                            376.896,00Kč</a:t>
            </a:r>
          </a:p>
          <a:p>
            <a:r>
              <a:rPr lang="cs-CZ" sz="2000" dirty="0"/>
              <a:t>- Opravy                                                                              72.111,53Kč</a:t>
            </a:r>
          </a:p>
          <a:p>
            <a:r>
              <a:rPr lang="cs-CZ" sz="2000" dirty="0"/>
              <a:t>- Úklid měsíční                                                                   69.696,00Kč</a:t>
            </a:r>
          </a:p>
          <a:p>
            <a:r>
              <a:rPr lang="cs-CZ" sz="2000" dirty="0"/>
              <a:t>- Úklid (mytí oken, žaluzií)                                                  8.120,00Kč</a:t>
            </a:r>
          </a:p>
          <a:p>
            <a:r>
              <a:rPr lang="cs-CZ" sz="2000" dirty="0"/>
              <a:t>- Výtah                                                                                   8.418,62Kč  </a:t>
            </a:r>
          </a:p>
          <a:p>
            <a:r>
              <a:rPr lang="cs-CZ" sz="2000" dirty="0"/>
              <a:t>- Odpad                                                                                 1.694,02Kč</a:t>
            </a:r>
          </a:p>
          <a:p>
            <a:r>
              <a:rPr lang="cs-CZ" sz="2000" dirty="0"/>
              <a:t>- Ostraha                                                                               9.123,40Kč</a:t>
            </a:r>
          </a:p>
          <a:p>
            <a:r>
              <a:rPr lang="cs-CZ" sz="2000" dirty="0"/>
              <a:t>- Dobropis </a:t>
            </a:r>
            <a:r>
              <a:rPr lang="cs-CZ" sz="2000" dirty="0" err="1"/>
              <a:t>retenčka</a:t>
            </a:r>
            <a:r>
              <a:rPr lang="cs-CZ" sz="2000" dirty="0"/>
              <a:t>                                                           -1.534,00Kč</a:t>
            </a:r>
          </a:p>
          <a:p>
            <a:r>
              <a:rPr lang="cs-CZ" sz="2000" dirty="0"/>
              <a:t>- Odpis budovy                                                                956.316,00Kč</a:t>
            </a:r>
          </a:p>
          <a:p>
            <a:endParaRPr lang="cs-CZ" sz="2000" dirty="0"/>
          </a:p>
          <a:p>
            <a:r>
              <a:rPr lang="cs-CZ" sz="2000" b="1" dirty="0"/>
              <a:t>CELKEM                                                                           1.915.634,57Kč s DPH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A7468972-BAF0-A1F1-75A9-3CC28643E5E2}"/>
              </a:ext>
            </a:extLst>
          </p:cNvPr>
          <p:cNvSpPr txBox="1"/>
          <p:nvPr/>
        </p:nvSpPr>
        <p:spPr>
          <a:xfrm>
            <a:off x="3883068" y="12150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33466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D33A4E-A281-6185-5B9E-7F7497854F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F8EF53-24A8-2A36-5A51-35C80C2B4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36956"/>
          </a:xfrm>
        </p:spPr>
        <p:txBody>
          <a:bodyPr>
            <a:normAutofit/>
          </a:bodyPr>
          <a:lstStyle/>
          <a:p>
            <a:pPr algn="ctr"/>
            <a:r>
              <a:rPr lang="cs-CZ" sz="3200" b="1" u="sng" dirty="0"/>
              <a:t>Mzdové náklady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1191244-1727-AD11-5277-3C091143CD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4357"/>
            <a:ext cx="10515600" cy="39396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/>
              <a:t>V  mzdových nákladech za rok 2023 byli dva zaměstnanci. Celkové mzdové náklady činily 376.896 Kč z této částky tvořil p. Braun jako hlavní správce 123.674 Kč, což je 20% jeho mzdy.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EB54D2FE-5E59-9FE8-68CC-E4CE5AE146DB}"/>
              </a:ext>
            </a:extLst>
          </p:cNvPr>
          <p:cNvSpPr txBox="1"/>
          <p:nvPr/>
        </p:nvSpPr>
        <p:spPr>
          <a:xfrm>
            <a:off x="3883068" y="12150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84048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1465</TotalTime>
  <Words>372</Words>
  <Application>Microsoft Office PowerPoint</Application>
  <PresentationFormat>Širokoúhlá obrazovka</PresentationFormat>
  <Paragraphs>69</Paragraphs>
  <Slides>10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5" baseType="lpstr">
      <vt:lpstr>Aptos</vt:lpstr>
      <vt:lpstr>Arial</vt:lpstr>
      <vt:lpstr>Calibri</vt:lpstr>
      <vt:lpstr>Calibri Light</vt:lpstr>
      <vt:lpstr>Motiv Office</vt:lpstr>
      <vt:lpstr>Vyhodnocení provozu komunitního centra SKÁLA za rok 2023 Oblá 54a, Nový Lískovec</vt:lpstr>
      <vt:lpstr>PRONÁJMY</vt:lpstr>
      <vt:lpstr>VELKÝ SÁL</vt:lpstr>
      <vt:lpstr>MALÝ SÁL</vt:lpstr>
      <vt:lpstr>ZKUŠEBNA</vt:lpstr>
      <vt:lpstr>KLUBOVNA</vt:lpstr>
      <vt:lpstr> Příjmy </vt:lpstr>
      <vt:lpstr>Náklady  </vt:lpstr>
      <vt:lpstr>Mzdové náklady</vt:lpstr>
      <vt:lpstr>Celkové vyhodnocení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Hodnocení provozu komunitního centra SKÁLA - 2023 Oblá 54a, Nový Lískovec</dc:title>
  <dc:creator>Braun Robert (MČ Brno-Nový Lískovec)</dc:creator>
  <cp:lastModifiedBy>Drápalová Jana (MČ Brno-Nový Lískovec)</cp:lastModifiedBy>
  <cp:revision>26</cp:revision>
  <dcterms:created xsi:type="dcterms:W3CDTF">2024-02-14T14:56:02Z</dcterms:created>
  <dcterms:modified xsi:type="dcterms:W3CDTF">2024-04-02T07:44:08Z</dcterms:modified>
</cp:coreProperties>
</file>